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4" r:id="rId9"/>
    <p:sldId id="265" r:id="rId10"/>
    <p:sldId id="259" r:id="rId1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97" d="100"/>
          <a:sy n="97" d="100"/>
        </p:scale>
        <p:origin x="-1232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printerSettings" Target="printerSettings/printerSettings1.bin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328166" y="1295400"/>
            <a:ext cx="6487668" cy="3152887"/>
          </a:xfrm>
          <a:prstGeom prst="rect">
            <a:avLst/>
          </a:prstGeo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 marL="0" indent="0" algn="l" defTabSz="914400" rtl="0" eaLnBrk="1" latinLnBrk="0" hangingPunct="1">
              <a:spcBef>
                <a:spcPts val="2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</a:pPr>
            <a:endParaRPr sz="3200" kern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22921" y="1523999"/>
            <a:ext cx="6498158" cy="1724867"/>
          </a:xfrm>
        </p:spPr>
        <p:txBody>
          <a:bodyPr vert="horz" lIns="91440" tIns="45720" rIns="91440" bIns="45720" rtlCol="0" anchor="b" anchorCtr="0">
            <a:noAutofit/>
          </a:bodyPr>
          <a:lstStyle>
            <a:lvl1pPr marL="0" indent="0" algn="ctr" defTabSz="914400" rtl="0" eaLnBrk="1" latinLnBrk="0" hangingPunct="1">
              <a:spcBef>
                <a:spcPct val="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4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22921" y="3299012"/>
            <a:ext cx="6498159" cy="91664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ts val="3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4/28/15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398" y="611872"/>
            <a:ext cx="4079545" cy="1162050"/>
          </a:xfrm>
        </p:spPr>
        <p:txBody>
          <a:bodyPr anchor="b"/>
          <a:lstStyle>
            <a:lvl1pPr algn="ctr">
              <a:defRPr sz="36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3398" y="1787856"/>
            <a:ext cx="4079545" cy="3720152"/>
          </a:xfrm>
        </p:spPr>
        <p:txBody>
          <a:bodyPr>
            <a:normAutofit/>
          </a:bodyPr>
          <a:lstStyle>
            <a:lvl1pPr marL="0" indent="0" algn="ctr"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4/28/15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2"/>
          <p:cNvSpPr>
            <a:spLocks noGrp="1"/>
          </p:cNvSpPr>
          <p:nvPr>
            <p:ph type="pic" idx="1"/>
          </p:nvPr>
        </p:nvSpPr>
        <p:spPr>
          <a:xfrm>
            <a:off x="5090617" y="359392"/>
            <a:ext cx="3657600" cy="5318077"/>
          </a:xfr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ts val="2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3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4/28/15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69792" y="368301"/>
            <a:ext cx="1524000" cy="55753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49274" y="368301"/>
            <a:ext cx="6689726" cy="5575300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4/28/15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4/28/15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3538" y="3352801"/>
            <a:ext cx="8416925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3538" y="4771029"/>
            <a:ext cx="8416925" cy="972671"/>
          </a:xfrm>
        </p:spPr>
        <p:txBody>
          <a:bodyPr>
            <a:normAutofit/>
          </a:bodyPr>
          <a:lstStyle>
            <a:lvl1pPr marL="0" indent="0" algn="ctr">
              <a:spcBef>
                <a:spcPts val="300"/>
              </a:spcBef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4/28/15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370980" y="363538"/>
            <a:ext cx="8402040" cy="2836862"/>
          </a:xfr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5" y="2403144"/>
            <a:ext cx="8056563" cy="1362075"/>
          </a:xfrm>
        </p:spPr>
        <p:txBody>
          <a:bodyPr anchor="b" anchorCtr="0"/>
          <a:lstStyle>
            <a:lvl1pPr algn="ctr">
              <a:defRPr sz="4600" b="0" cap="none" baseline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9275" y="3736005"/>
            <a:ext cx="8056563" cy="1500187"/>
          </a:xfrm>
        </p:spPr>
        <p:txBody>
          <a:bodyPr anchor="t" anchorCtr="0">
            <a:normAutofit/>
          </a:bodyPr>
          <a:lstStyle>
            <a:lvl1pPr marL="0" indent="0" algn="ctr">
              <a:spcBef>
                <a:spcPts val="300"/>
              </a:spcBef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4/28/15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133695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49275" y="1600201"/>
            <a:ext cx="3840480" cy="4343400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1071" y="1600201"/>
            <a:ext cx="3840480" cy="4343400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4/28/15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4" y="107576"/>
            <a:ext cx="8042276" cy="1336956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9274" y="1453224"/>
            <a:ext cx="3840480" cy="750887"/>
          </a:xfrm>
        </p:spPr>
        <p:txBody>
          <a:bodyPr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9274" y="2347415"/>
            <a:ext cx="3840480" cy="3596185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1070" y="1453224"/>
            <a:ext cx="3840480" cy="750887"/>
          </a:xfrm>
        </p:spPr>
        <p:txBody>
          <a:bodyPr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1070" y="2347415"/>
            <a:ext cx="3840480" cy="3596185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4/28/15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4/28/15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4/28/15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399" y="611872"/>
            <a:ext cx="3840480" cy="1162050"/>
          </a:xfrm>
        </p:spPr>
        <p:txBody>
          <a:bodyPr anchor="b"/>
          <a:lstStyle>
            <a:lvl1pPr algn="ctr">
              <a:defRPr sz="36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2824" y="368300"/>
            <a:ext cx="3840480" cy="5575300"/>
          </a:xfrm>
        </p:spPr>
        <p:txBody>
          <a:bodyPr>
            <a:normAutofit/>
          </a:bodyPr>
          <a:lstStyle>
            <a:lvl1pPr>
              <a:spcBef>
                <a:spcPts val="2000"/>
              </a:spcBef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3399" y="1787856"/>
            <a:ext cx="3840480" cy="3720152"/>
          </a:xfrm>
        </p:spPr>
        <p:txBody>
          <a:bodyPr>
            <a:normAutofit/>
          </a:bodyPr>
          <a:lstStyle>
            <a:lvl1pPr marL="0" indent="0" algn="ctr"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4/28/15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133695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9275" y="1600201"/>
            <a:ext cx="8042276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629835" y="627566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B01F9CA3-105E-4857-9057-6DB6197DA786}" type="datetimeFigureOut">
              <a:rPr lang="en-US" smtClean="0"/>
              <a:t>4/28/15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4458" y="6275668"/>
            <a:ext cx="48409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97906" y="6275668"/>
            <a:ext cx="990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600">
                <a:solidFill>
                  <a:schemeClr val="bg1"/>
                </a:solidFill>
              </a:defRPr>
            </a:lvl1pPr>
          </a:lstStyle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6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49250" indent="-349250" algn="l" defTabSz="914400" rtl="0" eaLnBrk="1" latinLnBrk="0" hangingPunct="1">
        <a:spcBef>
          <a:spcPts val="20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"/>
        <a:defRPr sz="2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336550" algn="l" defTabSz="914400" rtl="0" eaLnBrk="1" latinLnBrk="0" hangingPunct="1">
        <a:spcBef>
          <a:spcPts val="600"/>
        </a:spcBef>
        <a:buClr>
          <a:schemeClr val="accent1">
            <a:lumMod val="75000"/>
          </a:schemeClr>
        </a:buClr>
        <a:buSzPct val="110000"/>
        <a:buFont typeface="Wingdings 2" pitchFamily="18" charset="2"/>
        <a:buChar char=""/>
        <a:defRPr sz="22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968375" indent="-282575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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263650" indent="-295275" algn="l" defTabSz="914400" rtl="0" eaLnBrk="1" latinLnBrk="0" hangingPunct="1">
        <a:spcBef>
          <a:spcPts val="600"/>
        </a:spcBef>
        <a:buClr>
          <a:schemeClr val="accent1">
            <a:lumMod val="75000"/>
          </a:schemeClr>
        </a:buClr>
        <a:buSzPct val="110000"/>
        <a:buFont typeface="Wingdings 2" pitchFamily="18" charset="2"/>
        <a:buChar char="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546225" indent="-282575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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828800" indent="-282575" algn="l" defTabSz="914400" rtl="0" eaLnBrk="1" latinLnBrk="0" hangingPunct="1">
        <a:spcBef>
          <a:spcPct val="20000"/>
        </a:spcBef>
        <a:buClr>
          <a:schemeClr val="accent2"/>
        </a:buClr>
        <a:buSzPct val="110000"/>
        <a:buFont typeface="Wingdings 2" pitchFamily="18" charset="2"/>
        <a:buChar char="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117725" indent="-282575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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398713" indent="-282575" algn="l" defTabSz="914400" rtl="0" eaLnBrk="1" latinLnBrk="0" hangingPunct="1">
        <a:spcBef>
          <a:spcPct val="20000"/>
        </a:spcBef>
        <a:buClr>
          <a:schemeClr val="accent2"/>
        </a:buClr>
        <a:buSzPct val="110000"/>
        <a:buFont typeface="Wingdings 2" pitchFamily="18" charset="2"/>
        <a:buChar char="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689225" indent="-282575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"/>
        <a:defRPr lang="en-US" sz="1800" kern="120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apex.oracle.com/pls/apex/f?p=95139:1:109043663118525:::::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Data Management Presentation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Aila </a:t>
            </a:r>
            <a:r>
              <a:rPr lang="en-US" dirty="0" err="1" smtClean="0"/>
              <a:t>Enos</a:t>
            </a:r>
            <a:r>
              <a:rPr lang="en-US" dirty="0" smtClean="0"/>
              <a:t>, Raj Bose, Emily Hart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45080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Apex URL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hlinkClick r:id="rId2"/>
              </a:rPr>
              <a:t>Apex URL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1324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onceptualmodel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44"/>
          <a:stretch/>
        </p:blipFill>
        <p:spPr>
          <a:xfrm>
            <a:off x="251220" y="1891863"/>
            <a:ext cx="8664855" cy="4094716"/>
          </a:xfrm>
          <a:prstGeom prst="rect">
            <a:avLst/>
          </a:prstGeom>
          <a:ln w="12700" cmpd="sng">
            <a:solidFill>
              <a:schemeClr val="accent1"/>
            </a:solidFill>
          </a:ln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Conceptual Model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96628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954977"/>
          </a:xfrm>
        </p:spPr>
        <p:txBody>
          <a:bodyPr/>
          <a:lstStyle/>
          <a:p>
            <a:r>
              <a:rPr lang="en-US" dirty="0" smtClean="0"/>
              <a:t>Logical Model</a:t>
            </a:r>
            <a:endParaRPr lang="en-US" dirty="0"/>
          </a:p>
        </p:txBody>
      </p:sp>
      <p:pic>
        <p:nvPicPr>
          <p:cNvPr id="3" name="Picture 2" descr="Logical_Mode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528" y="1348079"/>
            <a:ext cx="8343900" cy="5130800"/>
          </a:xfrm>
          <a:prstGeom prst="rect">
            <a:avLst/>
          </a:prstGeom>
          <a:ln w="12700" cmpd="sng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6445246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</a:t>
            </a:r>
            <a:endParaRPr lang="en-US" dirty="0"/>
          </a:p>
        </p:txBody>
      </p:sp>
      <p:pic>
        <p:nvPicPr>
          <p:cNvPr id="4" name="Picture 3" descr="home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26" y="1588567"/>
            <a:ext cx="8877225" cy="4260850"/>
          </a:xfrm>
          <a:prstGeom prst="rect">
            <a:avLst/>
          </a:prstGeom>
          <a:ln w="12700" cmpd="sng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010229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Notice Lists</a:t>
            </a:r>
            <a:endParaRPr lang="en-US" dirty="0"/>
          </a:p>
        </p:txBody>
      </p:sp>
      <p:pic>
        <p:nvPicPr>
          <p:cNvPr id="3" name="Picture 2" descr="nl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26" y="1981200"/>
            <a:ext cx="8864132" cy="2882900"/>
          </a:xfrm>
          <a:prstGeom prst="rect">
            <a:avLst/>
          </a:prstGeom>
          <a:ln w="12700" cmpd="sng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1240842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Notice List Members</a:t>
            </a:r>
            <a:endParaRPr lang="en-US" dirty="0"/>
          </a:p>
        </p:txBody>
      </p:sp>
      <p:pic>
        <p:nvPicPr>
          <p:cNvPr id="3" name="Picture 2" descr="nl_members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53" y="2184400"/>
            <a:ext cx="8890318" cy="2467227"/>
          </a:xfrm>
          <a:prstGeom prst="rect">
            <a:avLst/>
          </a:prstGeom>
          <a:ln w="12700" cmpd="sng">
            <a:solidFill>
              <a:srgbClr val="2C7C9F"/>
            </a:solidFill>
          </a:ln>
        </p:spPr>
      </p:pic>
    </p:spTree>
    <p:extLst>
      <p:ext uri="{BB962C8B-B14F-4D97-AF65-F5344CB8AC3E}">
        <p14:creationId xmlns:p14="http://schemas.microsoft.com/office/powerpoint/2010/main" val="31240842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NL Members – Employees</a:t>
            </a:r>
            <a:endParaRPr lang="en-US" dirty="0"/>
          </a:p>
        </p:txBody>
      </p:sp>
      <p:pic>
        <p:nvPicPr>
          <p:cNvPr id="3" name="Picture 2" descr="employees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932" y="1663700"/>
            <a:ext cx="8877225" cy="3511550"/>
          </a:xfrm>
          <a:prstGeom prst="rect">
            <a:avLst/>
          </a:prstGeom>
          <a:ln w="12700" cmpd="sng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1240842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Employees to a Notice List</a:t>
            </a:r>
            <a:endParaRPr lang="en-US" dirty="0"/>
          </a:p>
        </p:txBody>
      </p:sp>
      <p:pic>
        <p:nvPicPr>
          <p:cNvPr id="3" name="Picture 2" descr="add_nl_employee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46" y="1663700"/>
            <a:ext cx="8929598" cy="3517900"/>
          </a:xfrm>
          <a:prstGeom prst="rect">
            <a:avLst/>
          </a:prstGeom>
          <a:ln w="12700" cmpd="sng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1240842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Tree</a:t>
            </a:r>
            <a:endParaRPr lang="en-US" dirty="0"/>
          </a:p>
        </p:txBody>
      </p:sp>
      <p:pic>
        <p:nvPicPr>
          <p:cNvPr id="4" name="Picture 3" descr="tree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26" y="2400300"/>
            <a:ext cx="8785572" cy="2044700"/>
          </a:xfrm>
          <a:prstGeom prst="rect">
            <a:avLst/>
          </a:prstGeom>
          <a:ln w="12700" cmpd="sng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40507770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reeze">
  <a:themeElements>
    <a:clrScheme name="Breeze">
      <a:dk1>
        <a:sysClr val="windowText" lastClr="000000"/>
      </a:dk1>
      <a:lt1>
        <a:sysClr val="window" lastClr="FFFFFF"/>
      </a:lt1>
      <a:dk2>
        <a:srgbClr val="09213B"/>
      </a:dk2>
      <a:lt2>
        <a:srgbClr val="D5EDF4"/>
      </a:lt2>
      <a:accent1>
        <a:srgbClr val="2C7C9F"/>
      </a:accent1>
      <a:accent2>
        <a:srgbClr val="244A58"/>
      </a:accent2>
      <a:accent3>
        <a:srgbClr val="E2751D"/>
      </a:accent3>
      <a:accent4>
        <a:srgbClr val="FFB400"/>
      </a:accent4>
      <a:accent5>
        <a:srgbClr val="7EB606"/>
      </a:accent5>
      <a:accent6>
        <a:srgbClr val="C00000"/>
      </a:accent6>
      <a:hlink>
        <a:srgbClr val="7030A0"/>
      </a:hlink>
      <a:folHlink>
        <a:srgbClr val="00B0F0"/>
      </a:folHlink>
    </a:clrScheme>
    <a:fontScheme name="Breeze">
      <a:majorFont>
        <a:latin typeface="News Gothic MT"/>
        <a:ea typeface=""/>
        <a:cs typeface=""/>
        <a:font script="Jpan" typeface="ＭＳ Ｐゴシック"/>
        <a:font script="Hans" typeface="宋体"/>
        <a:font script="Hant" typeface="新細明體"/>
      </a:majorFont>
      <a:minorFont>
        <a:latin typeface="News Gothic MT"/>
        <a:ea typeface=""/>
        <a:cs typeface=""/>
        <a:font script="Jpan" typeface="ＭＳ Ｐゴシック"/>
        <a:font script="Hans" typeface="宋体"/>
        <a:font script="Hant" typeface="新細明體"/>
      </a:minorFont>
    </a:fontScheme>
    <a:fmtScheme name="Breeze">
      <a:fillStyleLst>
        <a:solidFill>
          <a:schemeClr val="phClr"/>
        </a:solidFill>
        <a:gradFill rotWithShape="1">
          <a:gsLst>
            <a:gs pos="31000">
              <a:schemeClr val="phClr">
                <a:tint val="100000"/>
                <a:shade val="100000"/>
                <a:satMod val="120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shade val="100000"/>
                <a:satMod val="120000"/>
              </a:schemeClr>
            </a:gs>
            <a:gs pos="69000">
              <a:schemeClr val="phClr">
                <a:tint val="80000"/>
                <a:shade val="100000"/>
                <a:satMod val="150000"/>
              </a:schemeClr>
            </a:gs>
            <a:gs pos="100000">
              <a:schemeClr val="phClr">
                <a:tint val="50000"/>
                <a:shade val="100000"/>
                <a:satMod val="15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dbl" algn="ctr">
          <a:solidFill>
            <a:schemeClr val="phClr"/>
          </a:solidFill>
          <a:prstDash val="solid"/>
        </a:ln>
        <a:ln w="31750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sx="101000" sy="101000" rotWithShape="0">
              <a:srgbClr val="000000">
                <a:alpha val="40000"/>
              </a:srgbClr>
            </a:outerShdw>
          </a:effectLst>
        </a:effectStyle>
        <a:effectStyle>
          <a:effectLst>
            <a:innerShdw blurRad="127000" dist="25400" dir="13500000">
              <a:srgbClr val="C0C0C0">
                <a:alpha val="75000"/>
              </a:srgbClr>
            </a:innerShdw>
            <a:outerShdw blurRad="88900" dist="25400" dir="5400000" sx="102000" sy="102000" algn="ctr" rotWithShape="0">
              <a:srgbClr val="C0C0C0">
                <a:alpha val="40000"/>
              </a:srgbClr>
            </a:outerShdw>
          </a:effectLst>
          <a:scene3d>
            <a:camera prst="perspectiveLeft" fov="300000"/>
            <a:lightRig rig="soft" dir="l">
              <a:rot lat="0" lon="0" rev="4200000"/>
            </a:lightRig>
          </a:scene3d>
          <a:sp3d extrusionH="38100" prstMaterial="powder">
            <a:bevelT w="50800" h="88900" prst="convex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40000"/>
                <a:satMod val="400000"/>
              </a:schemeClr>
              <a:schemeClr val="phClr">
                <a:tint val="10000"/>
                <a:satMod val="200000"/>
              </a:schemeClr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Breeze.thmx</Template>
  <TotalTime>74</TotalTime>
  <Words>36</Words>
  <Application>Microsoft Macintosh PowerPoint</Application>
  <PresentationFormat>On-screen Show (4:3)</PresentationFormat>
  <Paragraphs>12</Paragraphs>
  <Slides>10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Breeze</vt:lpstr>
      <vt:lpstr>Data Management Presentation</vt:lpstr>
      <vt:lpstr>Conceptual Model</vt:lpstr>
      <vt:lpstr>Logical Model</vt:lpstr>
      <vt:lpstr>Home</vt:lpstr>
      <vt:lpstr>Notice Lists</vt:lpstr>
      <vt:lpstr>Notice List Members</vt:lpstr>
      <vt:lpstr>NL Members – Employees</vt:lpstr>
      <vt:lpstr>Adding Employees to a Notice List</vt:lpstr>
      <vt:lpstr>Tree</vt:lpstr>
      <vt:lpstr>Apex URL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Management Presentation</dc:title>
  <dc:creator>Aila</dc:creator>
  <cp:lastModifiedBy>Aila</cp:lastModifiedBy>
  <cp:revision>8</cp:revision>
  <dcterms:created xsi:type="dcterms:W3CDTF">2015-04-01T01:11:09Z</dcterms:created>
  <dcterms:modified xsi:type="dcterms:W3CDTF">2015-04-29T04:31:39Z</dcterms:modified>
</cp:coreProperties>
</file>